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notesMasterIdLst>
    <p:notesMasterId r:id="rId20"/>
  </p:notesMasterIdLst>
  <p:sldIdLst>
    <p:sldId id="256" r:id="rId2"/>
    <p:sldId id="317" r:id="rId3"/>
    <p:sldId id="257" r:id="rId4"/>
    <p:sldId id="258" r:id="rId5"/>
    <p:sldId id="316" r:id="rId6"/>
    <p:sldId id="259" r:id="rId7"/>
    <p:sldId id="312" r:id="rId8"/>
    <p:sldId id="270" r:id="rId9"/>
    <p:sldId id="268" r:id="rId10"/>
    <p:sldId id="263" r:id="rId11"/>
    <p:sldId id="264" r:id="rId12"/>
    <p:sldId id="307" r:id="rId13"/>
    <p:sldId id="308" r:id="rId14"/>
    <p:sldId id="309" r:id="rId15"/>
    <p:sldId id="310" r:id="rId16"/>
    <p:sldId id="265" r:id="rId17"/>
    <p:sldId id="269" r:id="rId18"/>
    <p:sldId id="31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/>
    <p:restoredTop sz="87595"/>
  </p:normalViewPr>
  <p:slideViewPr>
    <p:cSldViewPr snapToGrid="0" snapToObjects="1">
      <p:cViewPr varScale="1">
        <p:scale>
          <a:sx n="99" d="100"/>
          <a:sy n="99" d="100"/>
        </p:scale>
        <p:origin x="10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arah\Desktop\New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Sheet1!$D$4</c:f>
              <c:strCache>
                <c:ptCount val="1"/>
                <c:pt idx="0">
                  <c:v>DKA protocol use within Wd38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92-DC40-98BC-68AF72664F46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92-DC40-98BC-68AF72664F4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E92-DC40-98BC-68AF72664F46}"/>
              </c:ext>
            </c:extLst>
          </c:dPt>
          <c:cat>
            <c:strRef>
              <c:f>Sheet1!$C$5:$C$7</c:f>
              <c:strCache>
                <c:ptCount val="3"/>
                <c:pt idx="0">
                  <c:v>NuTH Protocol</c:v>
                </c:pt>
                <c:pt idx="1">
                  <c:v>National Protocol</c:v>
                </c:pt>
                <c:pt idx="2">
                  <c:v>No Protocol</c:v>
                </c:pt>
              </c:strCache>
            </c:strRef>
          </c:cat>
          <c:val>
            <c:numRef>
              <c:f>Sheet1!$D$5:$D$7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92-DC40-98BC-68AF72664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1751247"/>
        <c:axId val="1373553263"/>
      </c:barChart>
      <c:catAx>
        <c:axId val="13717512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553263"/>
        <c:crosses val="autoZero"/>
        <c:auto val="1"/>
        <c:lblAlgn val="ctr"/>
        <c:lblOffset val="100"/>
        <c:noMultiLvlLbl val="0"/>
      </c:catAx>
      <c:valAx>
        <c:axId val="137355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751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48E32-4294-8147-9394-50FDFA045D1D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DD9AC-FBA6-4640-BBAC-42AA4156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0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D9AC-FBA6-4640-BBAC-42AA4156D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5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document is a detailed 25 page guideline explaining the management of DKA, HHS and hypoglycaemia within </a:t>
            </a:r>
            <a:r>
              <a:rPr lang="en-GB" dirty="0" err="1"/>
              <a:t>NuTH</a:t>
            </a:r>
            <a:r>
              <a:rPr lang="en-GB" dirty="0"/>
              <a:t> critical care.  We created guideline summary sheets and monitoring charts which condense the information into easy-to-read and printable double-sided A4 sheets for each condition.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D9AC-FBA6-4640-BBAC-42AA4156DA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GKI with 24units = 3.8units/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GKI with 16units = 2.6units/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GKI with 12units = 1.9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D9AC-FBA6-4640-BBAC-42AA4156DA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4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D9AC-FBA6-4640-BBAC-42AA4156D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1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Incorrect fluids both using </a:t>
            </a:r>
            <a:r>
              <a:rPr lang="en-US" dirty="0" err="1"/>
              <a:t>NuTH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D9AC-FBA6-4640-BBAC-42AA4156DA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6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Survey of current practices and beliefs held Wd38 junior doctors and advanced critical care practitioners (ACCPs) that have managed a DKA case within </a:t>
            </a:r>
            <a:r>
              <a:rPr lang="en-GB" dirty="0" err="1">
                <a:solidFill>
                  <a:schemeClr val="tx1"/>
                </a:solidFill>
              </a:rPr>
              <a:t>NuTH</a:t>
            </a:r>
            <a:r>
              <a:rPr lang="en-GB" dirty="0">
                <a:solidFill>
                  <a:schemeClr val="tx1"/>
                </a:solidFill>
              </a:rPr>
              <a:t>  (n=10)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60% following </a:t>
            </a:r>
            <a:r>
              <a:rPr lang="en-GB" dirty="0" err="1">
                <a:solidFill>
                  <a:schemeClr val="tx1"/>
                </a:solidFill>
              </a:rPr>
              <a:t>NuTH</a:t>
            </a:r>
            <a:r>
              <a:rPr lang="en-GB" dirty="0">
                <a:solidFill>
                  <a:schemeClr val="tx1"/>
                </a:solidFill>
              </a:rPr>
              <a:t> DKA protocol; 30% following national protocol; 10% not following a protocol.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D9AC-FBA6-4640-BBAC-42AA4156DA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2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chosen to use national protocol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D9AC-FBA6-4640-BBAC-42AA4156DA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D9AC-FBA6-4640-BBAC-42AA4156DA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6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086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2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763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72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33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9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7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3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3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8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1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7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3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43D1-9964-0C40-AD20-19842C374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668024"/>
            <a:ext cx="8915399" cy="2262781"/>
          </a:xfrm>
        </p:spPr>
        <p:txBody>
          <a:bodyPr>
            <a:normAutofit/>
          </a:bodyPr>
          <a:lstStyle/>
          <a:p>
            <a:r>
              <a:rPr lang="en-GB" sz="4400" dirty="0"/>
              <a:t>Quality Improvement Project: </a:t>
            </a:r>
            <a:br>
              <a:rPr lang="en-GB" dirty="0"/>
            </a:br>
            <a:r>
              <a:rPr lang="en-GB" sz="3300" dirty="0"/>
              <a:t>Improving management of diabetic ketoacidosis within </a:t>
            </a:r>
            <a:r>
              <a:rPr lang="en-GB" sz="3300" dirty="0" err="1"/>
              <a:t>NuTH</a:t>
            </a:r>
            <a:r>
              <a:rPr lang="en-GB" sz="3300" dirty="0"/>
              <a:t> critical care </a:t>
            </a:r>
            <a:endParaRPr lang="en-US" sz="3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ED723-020A-044D-9463-123186C61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152910"/>
            <a:ext cx="8915399" cy="1126283"/>
          </a:xfrm>
        </p:spPr>
        <p:txBody>
          <a:bodyPr/>
          <a:lstStyle/>
          <a:p>
            <a:r>
              <a:rPr lang="en-US"/>
              <a:t>Sarah Parry</a:t>
            </a:r>
          </a:p>
          <a:p>
            <a:r>
              <a:rPr lang="en-US"/>
              <a:t>Foundation Year 2 Doctor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7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DD645-36BE-3E47-8900-C693CA42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Results: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Critical 	Care MDT 	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6DB72-1673-5349-A434-F3887BCA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MDT discussion held on 10/03/21 with critical care consultants, critical care residents and diabetes consultant and diabetic specialist nurses.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Outcome 1: To create a new critical care DKA guideline which will no longer include GKI but instead echo that of JBDS National Guideline.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Outcome: To include this DKA guideline as part of a larger document also covering management of all glycaemic emergencies: i.e. DKA, HHS and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hypoglycaemia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2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7B42-89A5-0444-87A7-8CF1AE97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  <a:br>
              <a:rPr lang="en-US" dirty="0"/>
            </a:br>
            <a:r>
              <a:rPr lang="en-US" dirty="0"/>
              <a:t>	Creation of the Guideline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44766-1303-5D4D-868C-E87F8A68C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Alongside Dr Paul and Dr Gray, critical care consultants, and fellow F2 doctor, Dr </a:t>
            </a:r>
            <a:r>
              <a:rPr lang="en-GB" dirty="0" err="1"/>
              <a:t>Reaich</a:t>
            </a:r>
            <a:r>
              <a:rPr lang="en-GB" dirty="0"/>
              <a:t>, we created a new </a:t>
            </a:r>
            <a:r>
              <a:rPr lang="en-GB" dirty="0" err="1"/>
              <a:t>NuTH</a:t>
            </a:r>
            <a:r>
              <a:rPr lang="en-GB" dirty="0"/>
              <a:t> guideline entitled “Management of glycaemic emergencies within critically ill adults”.</a:t>
            </a:r>
          </a:p>
          <a:p>
            <a:endParaRPr lang="en-GB" dirty="0"/>
          </a:p>
          <a:p>
            <a:r>
              <a:rPr lang="en-GB" dirty="0"/>
              <a:t>This document is a detailed 25page guideline explaining the management of DKA, HHS and hypoglycaemia within </a:t>
            </a:r>
            <a:r>
              <a:rPr lang="en-GB" dirty="0" err="1"/>
              <a:t>NuTH</a:t>
            </a:r>
            <a:r>
              <a:rPr lang="en-GB" dirty="0"/>
              <a:t> critical care.  </a:t>
            </a:r>
          </a:p>
          <a:p>
            <a:endParaRPr lang="en-GB" dirty="0"/>
          </a:p>
          <a:p>
            <a:r>
              <a:rPr lang="en-GB" dirty="0"/>
              <a:t>We created guideline summary sheets and monitoring charts which condense the information into easy-to-read and printable double-sided A4 sheets for each condition.</a:t>
            </a:r>
          </a:p>
        </p:txBody>
      </p:sp>
    </p:spTree>
    <p:extLst>
      <p:ext uri="{BB962C8B-B14F-4D97-AF65-F5344CB8AC3E}">
        <p14:creationId xmlns:p14="http://schemas.microsoft.com/office/powerpoint/2010/main" val="35265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A70F4-10E9-BB48-9917-3ED2AA9F6962}"/>
              </a:ext>
            </a:extLst>
          </p:cNvPr>
          <p:cNvSpPr/>
          <p:nvPr/>
        </p:nvSpPr>
        <p:spPr>
          <a:xfrm>
            <a:off x="11504612" y="-272143"/>
            <a:ext cx="1219200" cy="74022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10EA2-DD81-2A4E-95AC-6E4E9AD8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7EE73D-219C-7C45-920A-34FEB94299AF}"/>
              </a:ext>
            </a:extLst>
          </p:cNvPr>
          <p:cNvSpPr/>
          <p:nvPr/>
        </p:nvSpPr>
        <p:spPr>
          <a:xfrm>
            <a:off x="-231557" y="-253998"/>
            <a:ext cx="1219200" cy="74022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9DF6458-F91A-DD41-8602-4A7B632C0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569" y="0"/>
            <a:ext cx="11030862" cy="6894290"/>
          </a:xfrm>
        </p:spPr>
      </p:pic>
    </p:spTree>
    <p:extLst>
      <p:ext uri="{BB962C8B-B14F-4D97-AF65-F5344CB8AC3E}">
        <p14:creationId xmlns:p14="http://schemas.microsoft.com/office/powerpoint/2010/main" val="357699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D5ADBC-1CC2-614B-AF04-7B582E274A86}"/>
              </a:ext>
            </a:extLst>
          </p:cNvPr>
          <p:cNvSpPr/>
          <p:nvPr/>
        </p:nvSpPr>
        <p:spPr>
          <a:xfrm>
            <a:off x="11311655" y="-272143"/>
            <a:ext cx="1219200" cy="74022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7F799-B8F1-CB47-B7D8-A1550885A605}"/>
              </a:ext>
            </a:extLst>
          </p:cNvPr>
          <p:cNvSpPr/>
          <p:nvPr/>
        </p:nvSpPr>
        <p:spPr>
          <a:xfrm>
            <a:off x="-231557" y="-253998"/>
            <a:ext cx="1219200" cy="74022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B17307DB-35C3-064D-BFA9-11F8242B2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0"/>
            <a:ext cx="10972799" cy="6858000"/>
          </a:xfrm>
        </p:spPr>
      </p:pic>
    </p:spTree>
    <p:extLst>
      <p:ext uri="{BB962C8B-B14F-4D97-AF65-F5344CB8AC3E}">
        <p14:creationId xmlns:p14="http://schemas.microsoft.com/office/powerpoint/2010/main" val="383842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98916C-E885-C84E-81B0-20371B3B532E}"/>
              </a:ext>
            </a:extLst>
          </p:cNvPr>
          <p:cNvSpPr/>
          <p:nvPr/>
        </p:nvSpPr>
        <p:spPr>
          <a:xfrm>
            <a:off x="11442339" y="-253998"/>
            <a:ext cx="1219200" cy="74022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20BC6-A0F3-7942-8AA3-7CA004DDF53D}"/>
              </a:ext>
            </a:extLst>
          </p:cNvPr>
          <p:cNvSpPr/>
          <p:nvPr/>
        </p:nvSpPr>
        <p:spPr>
          <a:xfrm>
            <a:off x="-231557" y="-253998"/>
            <a:ext cx="1219200" cy="74022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3C362-1022-3542-9B24-D7E14906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537EBBD0-E072-8E4F-A744-564458526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48" y="-35690"/>
            <a:ext cx="11029904" cy="6893690"/>
          </a:xfrm>
        </p:spPr>
      </p:pic>
    </p:spTree>
    <p:extLst>
      <p:ext uri="{BB962C8B-B14F-4D97-AF65-F5344CB8AC3E}">
        <p14:creationId xmlns:p14="http://schemas.microsoft.com/office/powerpoint/2010/main" val="305875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2ED8-A0BD-114E-A2E5-AB56CFE4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089FE-3C4C-DA41-A79A-261577D1F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Await feedback from </a:t>
            </a:r>
            <a:r>
              <a:rPr lang="en-US" dirty="0" err="1">
                <a:solidFill>
                  <a:schemeClr val="tx1"/>
                </a:solidFill>
              </a:rPr>
              <a:t>NuTH</a:t>
            </a:r>
            <a:r>
              <a:rPr lang="en-US" dirty="0">
                <a:solidFill>
                  <a:schemeClr val="tx1"/>
                </a:solidFill>
              </a:rPr>
              <a:t> diabetic team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Wd38 resident and nursing staff focus group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Implementation and education drive with </a:t>
            </a:r>
            <a:r>
              <a:rPr lang="en-US" dirty="0" err="1">
                <a:solidFill>
                  <a:schemeClr val="tx1"/>
                </a:solidFill>
              </a:rPr>
              <a:t>NuTH</a:t>
            </a:r>
            <a:r>
              <a:rPr lang="en-US" dirty="0">
                <a:solidFill>
                  <a:schemeClr val="tx1"/>
                </a:solidFill>
              </a:rPr>
              <a:t> critical care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Repeat retrospective case reviews of DKA admissions after implementation of guideline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Repeat survey of </a:t>
            </a:r>
            <a:r>
              <a:rPr lang="en-GB" dirty="0">
                <a:solidFill>
                  <a:schemeClr val="tx1"/>
                </a:solidFill>
              </a:rPr>
              <a:t>Wd38 junior doctors and advanced critical care practitioners (ACCPs)</a:t>
            </a:r>
            <a:r>
              <a:rPr lang="en-US" dirty="0">
                <a:solidFill>
                  <a:schemeClr val="tx1"/>
                </a:solidFill>
              </a:rPr>
              <a:t> after implementation of guideline</a:t>
            </a:r>
            <a:br>
              <a:rPr lang="en-GB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A5D5-3C4E-E54B-9103-469A5674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37CFA-CAA0-234A-B30C-9FBC84E0F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24880"/>
            <a:ext cx="8915400" cy="4328890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chemeClr val="tx1"/>
                </a:solidFill>
              </a:rPr>
              <a:t>As an F2 junior doctor I identified </a:t>
            </a:r>
            <a:r>
              <a:rPr lang="en-US" dirty="0">
                <a:solidFill>
                  <a:schemeClr val="tx1"/>
                </a:solidFill>
              </a:rPr>
              <a:t>a lack of clarity and consistency of DKA management due to the use of two conflicting DKA guidelines within the department.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I have addressed this by analysing existing DKA guidelines and clinical practice, discussing this with colleagues and then creating </a:t>
            </a:r>
            <a:r>
              <a:rPr lang="en-GB" sz="1800" dirty="0">
                <a:solidFill>
                  <a:schemeClr val="tx1"/>
                </a:solidFill>
              </a:rPr>
              <a:t>a detailed and well thought out guideline for </a:t>
            </a:r>
            <a:r>
              <a:rPr lang="en-GB" sz="1800" dirty="0" err="1">
                <a:solidFill>
                  <a:schemeClr val="tx1"/>
                </a:solidFill>
              </a:rPr>
              <a:t>NuTH</a:t>
            </a:r>
            <a:r>
              <a:rPr lang="en-GB" sz="1800" dirty="0">
                <a:solidFill>
                  <a:schemeClr val="tx1"/>
                </a:solidFill>
              </a:rPr>
              <a:t> critical care management of DKA (as well as HHS and hypoglycaemia</a:t>
            </a:r>
            <a:r>
              <a:rPr lang="en-GB" dirty="0">
                <a:solidFill>
                  <a:schemeClr val="tx1"/>
                </a:solidFill>
              </a:rPr>
              <a:t>).</a:t>
            </a:r>
            <a:br>
              <a:rPr lang="en-GB" sz="180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fontAlgn="base"/>
            <a:r>
              <a:rPr lang="en-GB" dirty="0">
                <a:solidFill>
                  <a:schemeClr val="tx1"/>
                </a:solidFill>
              </a:rPr>
              <a:t>The largest limitation of this quality improvement project is that the guideline has not yet been implemented into clinical practice however this is expected in coming months.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4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D773-5799-5443-91A4-95EFEABC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3452-37E8-4840-9654-D6BF48F58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Dr Arun Varghese, critical care trust grade</a:t>
            </a:r>
          </a:p>
          <a:p>
            <a:endParaRPr lang="en-GB" dirty="0"/>
          </a:p>
          <a:p>
            <a:r>
              <a:rPr lang="en-GB" dirty="0"/>
              <a:t>Dr Calum </a:t>
            </a:r>
            <a:r>
              <a:rPr lang="en-GB" dirty="0" err="1"/>
              <a:t>Reaich</a:t>
            </a:r>
            <a:r>
              <a:rPr lang="en-GB" dirty="0"/>
              <a:t>, foundation year 2</a:t>
            </a:r>
          </a:p>
          <a:p>
            <a:endParaRPr lang="en-GB" dirty="0"/>
          </a:p>
          <a:p>
            <a:r>
              <a:rPr lang="en-GB" dirty="0"/>
              <a:t>Dr Barry Paul and Dr Lewis Gray, critical care consultants</a:t>
            </a:r>
          </a:p>
        </p:txBody>
      </p:sp>
    </p:spTree>
    <p:extLst>
      <p:ext uri="{BB962C8B-B14F-4D97-AF65-F5344CB8AC3E}">
        <p14:creationId xmlns:p14="http://schemas.microsoft.com/office/powerpoint/2010/main" val="145740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8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40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0" name="Group 42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0C26E3-727C-DE4E-8F3E-A1A8F08C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>
                <a:solidFill>
                  <a:schemeClr val="tx2">
                    <a:lumMod val="75000"/>
                  </a:schemeClr>
                </a:solidFill>
              </a:rPr>
              <a:t>Question Time</a:t>
            </a:r>
          </a:p>
        </p:txBody>
      </p:sp>
      <p:cxnSp>
        <p:nvCxnSpPr>
          <p:cNvPr id="81" name="Straight Connector 56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2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9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71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65CC35-AC21-E94C-B7E4-0B7B05B9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Introduction</a:t>
            </a:r>
          </a:p>
        </p:txBody>
      </p:sp>
      <p:sp>
        <p:nvSpPr>
          <p:cNvPr id="91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7A11D-D5C2-7448-8186-0B6C058FC672}"/>
              </a:ext>
            </a:extLst>
          </p:cNvPr>
          <p:cNvSpPr txBox="1"/>
          <p:nvPr/>
        </p:nvSpPr>
        <p:spPr>
          <a:xfrm>
            <a:off x="5285509" y="1093380"/>
            <a:ext cx="6219103" cy="467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Whilst working within Wd38 critical care, I identified a lack of clarity and consistency of DKA management due to the use of two conflicting DKA guidelines within the department.</a:t>
            </a:r>
          </a:p>
        </p:txBody>
      </p:sp>
    </p:spTree>
    <p:extLst>
      <p:ext uri="{BB962C8B-B14F-4D97-AF65-F5344CB8AC3E}">
        <p14:creationId xmlns:p14="http://schemas.microsoft.com/office/powerpoint/2010/main" val="3656024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214F2-240E-0F4C-B2D6-4579CEA0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Aim: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BB5DC-D69C-F44E-9893-19F8E789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r>
              <a:rPr lang="en-GB" dirty="0"/>
              <a:t>To improve accuracy and consistency of diabetic ketoacidosis (DKA) management within ward 38 critical care. </a:t>
            </a:r>
          </a:p>
        </p:txBody>
      </p:sp>
    </p:spTree>
    <p:extLst>
      <p:ext uri="{BB962C8B-B14F-4D97-AF65-F5344CB8AC3E}">
        <p14:creationId xmlns:p14="http://schemas.microsoft.com/office/powerpoint/2010/main" val="20978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C1DF-A837-D246-BB49-3DFF51D2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838930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4D40-94B2-4C4B-87DD-649C2771E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1606731"/>
            <a:ext cx="8131550" cy="43044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400" dirty="0"/>
              <a:t>Comparison of </a:t>
            </a:r>
            <a:r>
              <a:rPr lang="en-GB" sz="1400" dirty="0" err="1"/>
              <a:t>NuTH</a:t>
            </a:r>
            <a:r>
              <a:rPr lang="en-GB" sz="1400" dirty="0"/>
              <a:t> guideline and National JBDS guideline.</a:t>
            </a:r>
          </a:p>
          <a:p>
            <a:pPr>
              <a:lnSpc>
                <a:spcPct val="90000"/>
              </a:lnSpc>
            </a:pPr>
            <a:endParaRPr lang="en-GB" sz="1400" dirty="0"/>
          </a:p>
          <a:p>
            <a:pPr>
              <a:lnSpc>
                <a:spcPct val="90000"/>
              </a:lnSpc>
            </a:pPr>
            <a:r>
              <a:rPr lang="en-GB" sz="1400" dirty="0"/>
              <a:t>Performed retrospective case reviews of DKA admissions to Wd38 over 4-week period (29/01/21-26/02/21).</a:t>
            </a:r>
          </a:p>
          <a:p>
            <a:pPr>
              <a:lnSpc>
                <a:spcPct val="90000"/>
              </a:lnSpc>
            </a:pPr>
            <a:endParaRPr lang="en-GB" sz="1400" dirty="0"/>
          </a:p>
          <a:p>
            <a:pPr>
              <a:lnSpc>
                <a:spcPct val="90000"/>
              </a:lnSpc>
            </a:pPr>
            <a:r>
              <a:rPr lang="en-GB" sz="1400" dirty="0"/>
              <a:t>Alongside Dr Varghese, critical care trust grade, I completed a survey of Wd38 critical care residents regarding their current practice when managing DKA and their opinions on the existing </a:t>
            </a:r>
            <a:r>
              <a:rPr lang="en-GB" sz="1400" dirty="0" err="1"/>
              <a:t>NuTH</a:t>
            </a:r>
            <a:r>
              <a:rPr lang="en-GB" sz="1400" dirty="0"/>
              <a:t> DKA guidelines.</a:t>
            </a:r>
            <a:br>
              <a:rPr lang="en-GB" sz="1400" dirty="0"/>
            </a:br>
            <a:endParaRPr lang="en-GB" sz="1400" dirty="0"/>
          </a:p>
          <a:p>
            <a:pPr>
              <a:lnSpc>
                <a:spcPct val="90000"/>
              </a:lnSpc>
            </a:pPr>
            <a:r>
              <a:rPr lang="en-GB" sz="1400" dirty="0"/>
              <a:t>I presented DKA case reviews and results of Wd38 resident survey at critical care MDT meeting and facilitated discussion about how to improve </a:t>
            </a:r>
            <a:r>
              <a:rPr lang="en-GB" sz="1400" dirty="0" err="1"/>
              <a:t>NuTH</a:t>
            </a:r>
            <a:r>
              <a:rPr lang="en-GB" sz="1400" dirty="0"/>
              <a:t> critical care management of DKA. </a:t>
            </a:r>
            <a:br>
              <a:rPr lang="en-GB" sz="1400" dirty="0"/>
            </a:br>
            <a:endParaRPr lang="en-GB" sz="1400" dirty="0"/>
          </a:p>
          <a:p>
            <a:pPr>
              <a:lnSpc>
                <a:spcPct val="90000"/>
              </a:lnSpc>
            </a:pPr>
            <a:r>
              <a:rPr lang="en-GB" sz="1400" dirty="0"/>
              <a:t>Alongside Dr Paul and Dr Gray, critical care consultants, and fellow F2 doctor, Dr </a:t>
            </a:r>
            <a:r>
              <a:rPr lang="en-GB" sz="1400" dirty="0" err="1"/>
              <a:t>Reaich</a:t>
            </a:r>
            <a:r>
              <a:rPr lang="en-GB" sz="1400" dirty="0"/>
              <a:t>, we created a first draft of a new </a:t>
            </a:r>
            <a:r>
              <a:rPr lang="en-GB" sz="1400" dirty="0" err="1"/>
              <a:t>NuTH</a:t>
            </a:r>
            <a:r>
              <a:rPr lang="en-GB" sz="1400" dirty="0"/>
              <a:t> guideline entitled “Management of glycaemic emergencies within critically ill adults”.</a:t>
            </a:r>
          </a:p>
        </p:txBody>
      </p:sp>
    </p:spTree>
    <p:extLst>
      <p:ext uri="{BB962C8B-B14F-4D97-AF65-F5344CB8AC3E}">
        <p14:creationId xmlns:p14="http://schemas.microsoft.com/office/powerpoint/2010/main" val="33535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B5D69-FCFF-644A-B1FD-4B93AF27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  <a:br>
              <a:rPr lang="en-US" dirty="0"/>
            </a:br>
            <a:r>
              <a:rPr lang="en-US" dirty="0"/>
              <a:t>	Guideline Comparison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915BA-0DC9-B14F-AFAC-6BE4A6079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err="1"/>
              <a:t>NuTH</a:t>
            </a:r>
            <a:r>
              <a:rPr lang="en-US" b="1" u="sng" dirty="0"/>
              <a:t> Guidelines: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FD8E8-14AF-4342-AD4C-2F87D86815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sz="2100" dirty="0"/>
              <a:t>Management is driven by blood glucose rather than ketones</a:t>
            </a:r>
          </a:p>
          <a:p>
            <a:pPr>
              <a:buFontTx/>
              <a:buChar char="-"/>
            </a:pPr>
            <a:endParaRPr lang="en-US" sz="2100" dirty="0"/>
          </a:p>
          <a:p>
            <a:pPr>
              <a:buFontTx/>
              <a:buChar char="-"/>
            </a:pPr>
            <a:r>
              <a:rPr lang="en-US" sz="2100" dirty="0"/>
              <a:t>Initial fixed rate insulin infusion (FRIII) is standard at 6units/</a:t>
            </a:r>
            <a:r>
              <a:rPr lang="en-US" sz="2100" dirty="0" err="1"/>
              <a:t>hr</a:t>
            </a:r>
            <a:r>
              <a:rPr lang="en-US" sz="2100" dirty="0"/>
              <a:t> and then doubled to 12units/</a:t>
            </a:r>
            <a:r>
              <a:rPr lang="en-US" sz="2100" dirty="0" err="1"/>
              <a:t>hr</a:t>
            </a:r>
            <a:r>
              <a:rPr lang="en-US" sz="2100" dirty="0"/>
              <a:t> if no fall in BM in first 2hours </a:t>
            </a:r>
          </a:p>
          <a:p>
            <a:pPr>
              <a:buFontTx/>
              <a:buChar char="-"/>
            </a:pPr>
            <a:endParaRPr lang="en-US" sz="2100" dirty="0"/>
          </a:p>
          <a:p>
            <a:pPr>
              <a:buFontTx/>
              <a:buChar char="-"/>
            </a:pPr>
            <a:r>
              <a:rPr lang="en-US" sz="2100" dirty="0"/>
              <a:t>Once BM falls to &lt;13 a GKI with 24units is commenced and 20mmol/l </a:t>
            </a:r>
            <a:r>
              <a:rPr lang="en-US" sz="2100" dirty="0" err="1"/>
              <a:t>KCl</a:t>
            </a:r>
            <a:endParaRPr lang="en-US" sz="2100" dirty="0"/>
          </a:p>
          <a:p>
            <a:pPr>
              <a:buFontTx/>
              <a:buChar char="-"/>
            </a:pPr>
            <a:endParaRPr lang="en-US" sz="2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71578-5328-7E4A-AB70-C45A3D77E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/>
              <a:t>JBDS National Guideline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77F665-ADD0-1F44-8A9B-984343E05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688152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sz="2100" dirty="0"/>
              <a:t>Management is driven by ketones and prevention of </a:t>
            </a:r>
            <a:r>
              <a:rPr lang="en-US" sz="2100" dirty="0" err="1"/>
              <a:t>hypoglycaemia</a:t>
            </a:r>
            <a:endParaRPr lang="en-US" sz="2100" dirty="0"/>
          </a:p>
          <a:p>
            <a:pPr>
              <a:buFontTx/>
              <a:buChar char="-"/>
            </a:pPr>
            <a:endParaRPr lang="en-US" sz="300" dirty="0"/>
          </a:p>
          <a:p>
            <a:pPr>
              <a:buFontTx/>
              <a:buChar char="-"/>
            </a:pPr>
            <a:r>
              <a:rPr lang="en-US" sz="2100" dirty="0"/>
              <a:t>Initial FRIII is body weight </a:t>
            </a:r>
            <a:r>
              <a:rPr lang="en-US" sz="2100" dirty="0" err="1"/>
              <a:t>calculatedas</a:t>
            </a:r>
            <a:r>
              <a:rPr lang="en-US" sz="2100" dirty="0"/>
              <a:t> 0.1unit/kg/</a:t>
            </a:r>
            <a:r>
              <a:rPr lang="en-US" sz="2100" dirty="0" err="1"/>
              <a:t>hr</a:t>
            </a:r>
            <a:r>
              <a:rPr lang="en-US" sz="2100" dirty="0"/>
              <a:t> with a maximum starting of 13units/</a:t>
            </a:r>
            <a:r>
              <a:rPr lang="en-US" sz="2100" dirty="0" err="1"/>
              <a:t>hr</a:t>
            </a:r>
            <a:endParaRPr lang="en-US" sz="2100" dirty="0"/>
          </a:p>
          <a:p>
            <a:pPr>
              <a:buFontTx/>
              <a:buChar char="-"/>
            </a:pPr>
            <a:endParaRPr lang="en-US" sz="300" dirty="0"/>
          </a:p>
          <a:p>
            <a:pPr>
              <a:buFontTx/>
              <a:buChar char="-"/>
            </a:pPr>
            <a:r>
              <a:rPr lang="en-US" sz="2100" dirty="0"/>
              <a:t>Once BM falls to &lt;13 dextrose is commenced through a separate bag run through the same access point as FRIII insulin</a:t>
            </a:r>
          </a:p>
          <a:p>
            <a:pPr>
              <a:buFontTx/>
              <a:buChar char="-"/>
            </a:pPr>
            <a:endParaRPr lang="en-US" sz="300" dirty="0"/>
          </a:p>
          <a:p>
            <a:pPr>
              <a:buFontTx/>
              <a:buChar char="-"/>
            </a:pPr>
            <a:r>
              <a:rPr lang="en-US" sz="2100" dirty="0"/>
              <a:t>Once ketones fall to &lt;0.6 FRIII is exchanged for VRIII (“sliding scale”)</a:t>
            </a:r>
          </a:p>
        </p:txBody>
      </p:sp>
    </p:spTree>
    <p:extLst>
      <p:ext uri="{BB962C8B-B14F-4D97-AF65-F5344CB8AC3E}">
        <p14:creationId xmlns:p14="http://schemas.microsoft.com/office/powerpoint/2010/main" val="265957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5937-96BE-A949-9C70-E621860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  <a:br>
              <a:rPr lang="en-US" dirty="0"/>
            </a:br>
            <a:r>
              <a:rPr lang="en-US" dirty="0"/>
              <a:t>	Retrospective case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F2C9-0116-974D-AC99-A23D751A1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92831"/>
          </a:xfrm>
        </p:spPr>
        <p:txBody>
          <a:bodyPr>
            <a:normAutofit/>
          </a:bodyPr>
          <a:lstStyle/>
          <a:p>
            <a:r>
              <a:rPr lang="en-US" dirty="0"/>
              <a:t>N=4 between </a:t>
            </a:r>
            <a:r>
              <a:rPr lang="en-GB" dirty="0"/>
              <a:t>29/01/21-26/02/21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N=3 managed as per “</a:t>
            </a:r>
            <a:r>
              <a:rPr lang="en-GB" dirty="0" err="1"/>
              <a:t>NuTH</a:t>
            </a:r>
            <a:r>
              <a:rPr lang="en-GB" dirty="0"/>
              <a:t> Protocol”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N=1 managed as per “JBDS National Protocol”</a:t>
            </a:r>
          </a:p>
          <a:p>
            <a:endParaRPr lang="en-GB" dirty="0"/>
          </a:p>
          <a:p>
            <a:r>
              <a:rPr lang="en-GB" dirty="0"/>
              <a:t>75% of cases involved insulin/glucose prescription or management errors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7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5937-96BE-A949-9C70-E621860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  <a:br>
              <a:rPr lang="en-US" dirty="0"/>
            </a:br>
            <a:r>
              <a:rPr lang="en-US" dirty="0"/>
              <a:t>	Retrospective case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F2C9-0116-974D-AC99-A23D751A1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92831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GB" dirty="0"/>
              <a:t>We couldn’t work out what the management plan had been exactly”</a:t>
            </a:r>
          </a:p>
          <a:p>
            <a:endParaRPr lang="en-GB" dirty="0"/>
          </a:p>
          <a:p>
            <a:r>
              <a:rPr lang="en-GB" dirty="0"/>
              <a:t>“Exactly what happened I didn’t really understand, but it was clear after handover the patient was deteriorating.”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“It was very unclear what had happened overnight as documentation was not thorough”</a:t>
            </a:r>
          </a:p>
          <a:p>
            <a:endParaRPr lang="en-US" dirty="0"/>
          </a:p>
          <a:p>
            <a:r>
              <a:rPr lang="en-US" dirty="0"/>
              <a:t>“I found the </a:t>
            </a:r>
            <a:r>
              <a:rPr lang="en-US" dirty="0" err="1"/>
              <a:t>NuTH</a:t>
            </a:r>
            <a:r>
              <a:rPr lang="en-US" dirty="0"/>
              <a:t> guideline difficult to follow and as BMs were rising despite increasing insulin in GKI. As it was OOH, I felt it was safer to prescribe a regime I was comfortable with so I converted to that recommended in national guidance”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187B6-AA2A-7647-B1E8-B2719AD2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Results:</a:t>
            </a:r>
            <a:br>
              <a:rPr lang="en-US" sz="4000" dirty="0">
                <a:solidFill>
                  <a:srgbClr val="FEFFFF"/>
                </a:solidFill>
              </a:rPr>
            </a:br>
            <a:r>
              <a:rPr lang="en-US" sz="4000" dirty="0">
                <a:solidFill>
                  <a:srgbClr val="FEFFFF"/>
                </a:solidFill>
              </a:rPr>
              <a:t>Survey of Wd38 Residents</a:t>
            </a: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891501"/>
              </p:ext>
            </p:extLst>
          </p:nvPr>
        </p:nvGraphicFramePr>
        <p:xfrm>
          <a:off x="5587994" y="967417"/>
          <a:ext cx="5640502" cy="493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50D95A-9900-4945-A1C9-61385EBE21BB}"/>
              </a:ext>
            </a:extLst>
          </p:cNvPr>
          <p:cNvSpPr txBox="1"/>
          <p:nvPr/>
        </p:nvSpPr>
        <p:spPr>
          <a:xfrm rot="16200000">
            <a:off x="3112315" y="2017578"/>
            <a:ext cx="466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Number</a:t>
            </a:r>
            <a:r>
              <a:rPr lang="en-US" sz="1200" dirty="0"/>
              <a:t> of residents</a:t>
            </a:r>
          </a:p>
        </p:txBody>
      </p:sp>
    </p:spTree>
    <p:extLst>
      <p:ext uri="{BB962C8B-B14F-4D97-AF65-F5344CB8AC3E}">
        <p14:creationId xmlns:p14="http://schemas.microsoft.com/office/powerpoint/2010/main" val="259274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87B6-AA2A-7647-B1E8-B2719AD2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Results:</a:t>
            </a:r>
            <a:br>
              <a:rPr lang="en-US" dirty="0"/>
            </a:br>
            <a:r>
              <a:rPr lang="en-US" dirty="0"/>
              <a:t>	</a:t>
            </a:r>
            <a:r>
              <a:rPr lang="en-GB" dirty="0"/>
              <a:t> Survey of Wd38 Residents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31DD9-C77E-B341-B0C6-B65EB3E8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30876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Opinions from these residents regarding existing </a:t>
            </a:r>
            <a:r>
              <a:rPr lang="en-GB" dirty="0" err="1">
                <a:solidFill>
                  <a:schemeClr val="tx1"/>
                </a:solidFill>
              </a:rPr>
              <a:t>NuTH</a:t>
            </a:r>
            <a:r>
              <a:rPr lang="en-GB" dirty="0">
                <a:solidFill>
                  <a:schemeClr val="tx1"/>
                </a:solidFill>
              </a:rPr>
              <a:t> DKA guideline included: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“there needs to be consistency and clear guidance”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“we need a better protocol”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“please keep GKI for the wards”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“very confusing”</a:t>
            </a:r>
          </a:p>
        </p:txBody>
      </p:sp>
    </p:spTree>
    <p:extLst>
      <p:ext uri="{BB962C8B-B14F-4D97-AF65-F5344CB8AC3E}">
        <p14:creationId xmlns:p14="http://schemas.microsoft.com/office/powerpoint/2010/main" val="14781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{14545FCF-041D-1E46-8A4B-94DCBA351B5C}tf10001069</Template>
  <TotalTime>1954</TotalTime>
  <Words>1043</Words>
  <Application>Microsoft Macintosh PowerPoint</Application>
  <PresentationFormat>Widescreen</PresentationFormat>
  <Paragraphs>109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Quality Improvement Project:  Improving management of diabetic ketoacidosis within NuTH critical care </vt:lpstr>
      <vt:lpstr>Introduction</vt:lpstr>
      <vt:lpstr>The Aim:</vt:lpstr>
      <vt:lpstr>Methods</vt:lpstr>
      <vt:lpstr>Results:  Guideline Comparison</vt:lpstr>
      <vt:lpstr>Results:  Retrospective case reviews</vt:lpstr>
      <vt:lpstr>Results:  Retrospective case reviews</vt:lpstr>
      <vt:lpstr>Results: Survey of Wd38 Residents</vt:lpstr>
      <vt:lpstr>Results:   Survey of Wd38 Residents</vt:lpstr>
      <vt:lpstr>Results:  Critical  Care MDT  Discussion</vt:lpstr>
      <vt:lpstr>Results:  Creation of the Guideline</vt:lpstr>
      <vt:lpstr>PowerPoint Presentation</vt:lpstr>
      <vt:lpstr>PowerPoint Presentation</vt:lpstr>
      <vt:lpstr>PowerPoint Presentation</vt:lpstr>
      <vt:lpstr>Next Steps</vt:lpstr>
      <vt:lpstr>Conclusion</vt:lpstr>
      <vt:lpstr>With Thanks To</vt:lpstr>
      <vt:lpstr>Question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Project:  Improving management of glycaemic emergencies (DKA HHS, hypoglycaemia)  within NuTH critical care </dc:title>
  <dc:creator>george.beaton</dc:creator>
  <cp:lastModifiedBy>george.beaton</cp:lastModifiedBy>
  <cp:revision>263</cp:revision>
  <dcterms:created xsi:type="dcterms:W3CDTF">2021-09-16T14:29:48Z</dcterms:created>
  <dcterms:modified xsi:type="dcterms:W3CDTF">2021-09-20T21:12:02Z</dcterms:modified>
</cp:coreProperties>
</file>